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Introduce the HVAC company as a practical field-service partner for commercial and industrial facilities.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Describe the pain points: reactive repairs, rising utility costs, comfort complaints, and pressure to keep buildings open.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Walk through the end-to-end workflow and show how the HVAC company reduces uncertainty for facility managers.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Position the HVAC company across commercial, institutional and industrial verticals.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this slide to show that the client can evaluate value before approving work. Replace sample numbers with actual estimates.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Describe the company’s method: assess, prioritize, quote, schedule, execute and report.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with a clear call to action for a site assessment or service review.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8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6280" y="594360"/>
            <a:ext cx="7360920" cy="48006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526280" y="5394960"/>
            <a:ext cx="7360920" cy="685800"/>
          </a:xfrm>
          <a:prstGeom prst="rect">
            <a:avLst/>
          </a:prstGeom>
          <a:solidFill>
            <a:srgbClr val="061C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446520" y="5596128"/>
            <a:ext cx="3520440" cy="25603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Comfort  •  Efficiency  •  Uptime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4416552" cy="6858000"/>
          </a:xfrm>
          <a:prstGeom prst="rect">
            <a:avLst/>
          </a:prstGeom>
          <a:solidFill>
            <a:srgbClr val="061C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F9C6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29184" y="0"/>
            <a:ext cx="82296" cy="6858000"/>
          </a:xfrm>
          <a:prstGeom prst="rect">
            <a:avLst/>
          </a:prstGeom>
          <a:solidFill>
            <a:srgbClr val="F9C6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251960" y="594360"/>
            <a:ext cx="164592" cy="5440680"/>
          </a:xfrm>
          <a:prstGeom prst="rect">
            <a:avLst/>
          </a:prstGeom>
          <a:solidFill>
            <a:srgbClr val="F9C6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02920" y="6217920"/>
            <a:ext cx="11201400" cy="13716"/>
          </a:xfrm>
          <a:prstGeom prst="rect">
            <a:avLst/>
          </a:prstGeom>
          <a:solidFill>
            <a:srgbClr val="D2D8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66928" y="329184"/>
            <a:ext cx="118872" cy="502920"/>
          </a:xfrm>
          <a:prstGeom prst="rect">
            <a:avLst/>
          </a:prstGeom>
          <a:solidFill>
            <a:srgbClr val="F9C6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49808" y="329184"/>
            <a:ext cx="118872" cy="502920"/>
          </a:xfrm>
          <a:prstGeom prst="rect">
            <a:avLst/>
          </a:prstGeom>
          <a:solidFill>
            <a:srgbClr val="F9C6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932688" y="329184"/>
            <a:ext cx="118872" cy="502920"/>
          </a:xfrm>
          <a:prstGeom prst="rect">
            <a:avLst/>
          </a:prstGeom>
          <a:solidFill>
            <a:srgbClr val="F9C6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225296" y="347472"/>
            <a:ext cx="2880360" cy="27432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2150" b="1">
                <a:solidFill>
                  <a:srgbClr val="FFFFFF"/>
                </a:solidFill>
                <a:latin typeface="Aptos"/>
              </a:rPr>
              <a:t>Northern Climate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43584" y="749808"/>
            <a:ext cx="1645920" cy="146304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800" b="1">
                <a:solidFill>
                  <a:srgbClr val="F9C60F"/>
                </a:solidFill>
                <a:latin typeface="Aptos"/>
              </a:rPr>
              <a:t>HVAC SERVICES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6928" y="1481328"/>
            <a:ext cx="3611880" cy="38404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Aptos"/>
              </a:rPr>
              <a:t>Commercial HVAC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6928" y="1984248"/>
            <a:ext cx="2926080" cy="4572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3600" b="1">
                <a:solidFill>
                  <a:srgbClr val="F9C60F"/>
                </a:solidFill>
                <a:latin typeface="Aptos"/>
              </a:rPr>
              <a:t>Solutions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85216" y="2651760"/>
            <a:ext cx="3246120" cy="6400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1750" b="0">
                <a:solidFill>
                  <a:srgbClr val="E0E5ED"/>
                </a:solidFill>
                <a:latin typeface="Aptos"/>
              </a:rPr>
              <a:t>Faster response. Lower energy waste. Less downtime.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66928" y="3346704"/>
            <a:ext cx="987552" cy="310896"/>
          </a:xfrm>
          <a:prstGeom prst="roundRect">
            <a:avLst/>
          </a:prstGeom>
          <a:solidFill>
            <a:srgbClr val="F9C6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0936" y="3429000"/>
            <a:ext cx="868680" cy="10972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ctr"/>
            <a:r>
              <a:rPr sz="840" b="1">
                <a:solidFill>
                  <a:srgbClr val="061C4E"/>
                </a:solidFill>
                <a:latin typeface="Aptos"/>
              </a:rPr>
              <a:t>24/7 SERVICE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773936" y="3346704"/>
            <a:ext cx="987552" cy="310896"/>
          </a:xfrm>
          <a:prstGeom prst="roundRect">
            <a:avLst/>
          </a:prstGeom>
          <a:solidFill>
            <a:srgbClr val="F9C6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837943" y="3429000"/>
            <a:ext cx="868680" cy="10972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ctr"/>
            <a:r>
              <a:rPr sz="840" b="1">
                <a:solidFill>
                  <a:srgbClr val="061C4E"/>
                </a:solidFill>
                <a:latin typeface="Aptos"/>
              </a:rPr>
              <a:t>RETROFITS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761488" y="3346704"/>
            <a:ext cx="1143000" cy="310896"/>
          </a:xfrm>
          <a:prstGeom prst="roundRect">
            <a:avLst/>
          </a:prstGeom>
          <a:solidFill>
            <a:srgbClr val="F9C6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825496" y="3429000"/>
            <a:ext cx="1005840" cy="10972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ctr"/>
            <a:r>
              <a:rPr sz="840" b="1">
                <a:solidFill>
                  <a:srgbClr val="061C4E"/>
                </a:solidFill>
                <a:latin typeface="Aptos"/>
              </a:rPr>
              <a:t>MAINTENANCE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6928" y="4645152"/>
            <a:ext cx="3063240" cy="32004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2100" b="1">
                <a:solidFill>
                  <a:srgbClr val="FFFFFF"/>
                </a:solidFill>
                <a:latin typeface="Aptos"/>
              </a:rPr>
              <a:t>Business Presentation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85216" y="5074920"/>
            <a:ext cx="3520440" cy="22860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1220" b="0">
                <a:solidFill>
                  <a:srgbClr val="E0E5ED"/>
                </a:solidFill>
                <a:latin typeface="Aptos"/>
              </a:rPr>
              <a:t>Heating  •  Cooling  •  Ventilation  •  Controls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892040" y="896112"/>
            <a:ext cx="1828800" cy="384048"/>
          </a:xfrm>
          <a:prstGeom prst="roundRect">
            <a:avLst/>
          </a:prstGeom>
          <a:solidFill>
            <a:srgbClr val="F9C6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029200" y="1005840"/>
            <a:ext cx="1554480" cy="13716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ctr"/>
            <a:r>
              <a:rPr sz="850" b="1">
                <a:solidFill>
                  <a:srgbClr val="061C4E"/>
                </a:solidFill>
                <a:latin typeface="Aptos"/>
              </a:rPr>
              <a:t>PREVENTIVE MAINTENANCE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02920" y="6409944"/>
            <a:ext cx="608076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800" b="0">
                <a:solidFill>
                  <a:srgbClr val="CAD2DE"/>
                </a:solidFill>
                <a:latin typeface="Aptos"/>
              </a:rPr>
              <a:t>Company Name  |  000-000-0000  |  info@company.com  |  www.company.com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722608" y="6400800"/>
            <a:ext cx="9144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r>
              <a:rPr sz="850" b="0">
                <a:solidFill>
                  <a:srgbClr val="5C6777"/>
                </a:solidFill>
                <a:latin typeface="Aptos"/>
              </a:rPr>
              <a:t>1</a:t>
            </a:r>
          </a:p>
        </p:txBody>
      </p:sp>
      <p:sp>
        <p:nvSpPr>
          <p:cNvPr id="31" name="Rectangle 30"/>
          <p:cNvSpPr/>
          <p:nvPr/>
        </p:nvSpPr>
        <p:spPr>
          <a:xfrm>
            <a:off x="9875520" y="594360"/>
            <a:ext cx="2011680" cy="128016"/>
          </a:xfrm>
          <a:prstGeom prst="rect">
            <a:avLst/>
          </a:prstGeom>
          <a:solidFill>
            <a:srgbClr val="F9C6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11759184" y="594360"/>
            <a:ext cx="128016" cy="4800600"/>
          </a:xfrm>
          <a:prstGeom prst="rect">
            <a:avLst/>
          </a:prstGeom>
          <a:solidFill>
            <a:srgbClr val="F9C6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237744"/>
            <a:ext cx="128016" cy="457200"/>
          </a:xfrm>
          <a:prstGeom prst="rect">
            <a:avLst/>
          </a:prstGeom>
          <a:solidFill>
            <a:srgbClr val="F2C316"/>
          </a:solidFill>
          <a:ln w="12700">
            <a:solidFill>
              <a:srgbClr val="F2C31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76656" y="237744"/>
            <a:ext cx="128016" cy="457200"/>
          </a:xfrm>
          <a:prstGeom prst="rect">
            <a:avLst/>
          </a:prstGeom>
          <a:solidFill>
            <a:srgbClr val="F2C316"/>
          </a:solidFill>
          <a:ln w="12700">
            <a:solidFill>
              <a:srgbClr val="F2C31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50392" y="237744"/>
            <a:ext cx="128016" cy="457200"/>
          </a:xfrm>
          <a:prstGeom prst="rect">
            <a:avLst/>
          </a:prstGeom>
          <a:solidFill>
            <a:srgbClr val="F2C316"/>
          </a:solidFill>
          <a:ln w="12700">
            <a:solidFill>
              <a:srgbClr val="F2C31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15568" y="201168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194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Northern Climate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133856" y="557784"/>
            <a:ext cx="2377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0D2A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HVAC SERVICES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566928" y="1325880"/>
            <a:ext cx="4160520" cy="9144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6194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Buildings Need Climate Control That Performs.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594360" y="2331720"/>
            <a:ext cx="4251960" cy="49377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5D66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HVAC affects comfort, energy cost, tenant satisfaction and business continuity.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5303520" y="1344168"/>
            <a:ext cx="6291072" cy="3602736"/>
          </a:xfrm>
          <a:prstGeom prst="rect">
            <a:avLst/>
          </a:prstGeom>
          <a:solidFill>
            <a:srgbClr val="F4F7F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10" name="Image 0" descr="/mnt/data/a_crisp_modern_commercial_office_or_upscale_build.png">    </p:cNvPr>
          <p:cNvPicPr>
            <a:picLocks noChangeAspect="1"/>
          </p:cNvPicPr>
          <p:nvPr/>
        </p:nvPicPr>
        <p:blipFill>
          <a:blip r:embed="rId1"/>
          <a:srcRect l="15" r="15" t="0" b="0"/>
          <a:stretch/>
        </p:blipFill>
        <p:spPr>
          <a:xfrm>
            <a:off x="5358384" y="1399032"/>
            <a:ext cx="6172200" cy="347472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5358384" y="4983480"/>
            <a:ext cx="6172200" cy="457200"/>
          </a:xfrm>
          <a:prstGeom prst="rect">
            <a:avLst/>
          </a:prstGeom>
          <a:solidFill>
            <a:srgbClr val="06194A"/>
          </a:solidFill>
          <a:ln w="12700">
            <a:solidFill>
              <a:srgbClr val="06194A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5541264" y="5111496"/>
            <a:ext cx="5806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</a:rPr>
              <a:t>Comfort  •  Efficiency  •  Uptime</a:t>
            </a:r>
            <a:endParaRPr lang="en-US" sz="950" dirty="0"/>
          </a:p>
        </p:txBody>
      </p:sp>
      <p:sp>
        <p:nvSpPr>
          <p:cNvPr id="13" name="Shape 10"/>
          <p:cNvSpPr/>
          <p:nvPr/>
        </p:nvSpPr>
        <p:spPr>
          <a:xfrm>
            <a:off x="502920" y="6473952"/>
            <a:ext cx="11173968" cy="0"/>
          </a:xfrm>
          <a:prstGeom prst="line">
            <a:avLst/>
          </a:prstGeom>
          <a:noFill/>
          <a:ln w="12700">
            <a:solidFill>
              <a:srgbClr val="D5DBE5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530352" y="6547104"/>
            <a:ext cx="10149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D6675"/>
                </a:solidFill>
              </a:rPr>
              <a:t>Company Name  |  000-000-0000  |  info@company.com  |  www.company.com</a:t>
            </a:r>
            <a:endParaRPr lang="en-US" sz="850" dirty="0"/>
          </a:p>
        </p:txBody>
      </p:sp>
      <p:sp>
        <p:nvSpPr>
          <p:cNvPr id="15" name="Text 12"/>
          <p:cNvSpPr/>
          <p:nvPr/>
        </p:nvSpPr>
        <p:spPr>
          <a:xfrm>
            <a:off x="11475720" y="6528816"/>
            <a:ext cx="182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D6675"/>
                </a:solidFill>
              </a:rPr>
              <a:t>2</a:t>
            </a:r>
            <a:endParaRPr lang="en-US" sz="800" dirty="0"/>
          </a:p>
        </p:txBody>
      </p:sp>
      <p:sp>
        <p:nvSpPr>
          <p:cNvPr id="17" name="Shape 13"/>
          <p:cNvSpPr/>
          <p:nvPr/>
        </p:nvSpPr>
        <p:spPr>
          <a:xfrm>
            <a:off x="640080" y="3300984"/>
            <a:ext cx="109728" cy="109728"/>
          </a:xfrm>
          <a:prstGeom prst="rect">
            <a:avLst/>
          </a:prstGeom>
          <a:solidFill>
            <a:srgbClr val="F2C316"/>
          </a:solidFill>
          <a:ln w="12700">
            <a:solidFill>
              <a:srgbClr val="F2C316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868680" y="3246120"/>
            <a:ext cx="4206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30" dirty="0">
                <a:solidFill>
                  <a:srgbClr val="111827"/>
                </a:solidFill>
              </a:rPr>
              <a:t>Responsive service when equipment fails.</a:t>
            </a:r>
            <a:endParaRPr lang="en-US" sz="1330" dirty="0"/>
          </a:p>
        </p:txBody>
      </p:sp>
      <p:sp>
        <p:nvSpPr>
          <p:cNvPr id="19" name="Shape 15"/>
          <p:cNvSpPr/>
          <p:nvPr/>
        </p:nvSpPr>
        <p:spPr>
          <a:xfrm>
            <a:off x="640080" y="3822192"/>
            <a:ext cx="109728" cy="109728"/>
          </a:xfrm>
          <a:prstGeom prst="rect">
            <a:avLst/>
          </a:prstGeom>
          <a:solidFill>
            <a:srgbClr val="F2C316"/>
          </a:solidFill>
          <a:ln w="12700">
            <a:solidFill>
              <a:srgbClr val="F2C316"/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868680" y="3767328"/>
            <a:ext cx="4206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30" dirty="0">
                <a:solidFill>
                  <a:srgbClr val="111827"/>
                </a:solidFill>
              </a:rPr>
              <a:t>Predictable maintenance before peak season.</a:t>
            </a:r>
            <a:endParaRPr lang="en-US" sz="1330" dirty="0"/>
          </a:p>
        </p:txBody>
      </p:sp>
      <p:sp>
        <p:nvSpPr>
          <p:cNvPr id="21" name="Shape 17"/>
          <p:cNvSpPr/>
          <p:nvPr/>
        </p:nvSpPr>
        <p:spPr>
          <a:xfrm>
            <a:off x="640080" y="4343400"/>
            <a:ext cx="109728" cy="109728"/>
          </a:xfrm>
          <a:prstGeom prst="rect">
            <a:avLst/>
          </a:prstGeom>
          <a:solidFill>
            <a:srgbClr val="F2C316"/>
          </a:solidFill>
          <a:ln w="12700">
            <a:solidFill>
              <a:srgbClr val="F2C316"/>
            </a:solidFill>
            <a:prstDash val="solid"/>
          </a:ln>
        </p:spPr>
      </p:sp>
      <p:sp>
        <p:nvSpPr>
          <p:cNvPr id="22" name="Text 18"/>
          <p:cNvSpPr/>
          <p:nvPr/>
        </p:nvSpPr>
        <p:spPr>
          <a:xfrm>
            <a:off x="868680" y="4288536"/>
            <a:ext cx="4206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30" dirty="0">
                <a:solidFill>
                  <a:srgbClr val="111827"/>
                </a:solidFill>
              </a:rPr>
              <a:t>Lower operating cost through smarter controls.</a:t>
            </a:r>
            <a:endParaRPr lang="en-US" sz="133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237744"/>
            <a:ext cx="128016" cy="457200"/>
          </a:xfrm>
          <a:prstGeom prst="rect">
            <a:avLst/>
          </a:prstGeom>
          <a:solidFill>
            <a:srgbClr val="F2C316"/>
          </a:solidFill>
          <a:ln w="12700">
            <a:solidFill>
              <a:srgbClr val="F2C31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76656" y="237744"/>
            <a:ext cx="128016" cy="457200"/>
          </a:xfrm>
          <a:prstGeom prst="rect">
            <a:avLst/>
          </a:prstGeom>
          <a:solidFill>
            <a:srgbClr val="F2C316"/>
          </a:solidFill>
          <a:ln w="12700">
            <a:solidFill>
              <a:srgbClr val="F2C31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50392" y="237744"/>
            <a:ext cx="128016" cy="457200"/>
          </a:xfrm>
          <a:prstGeom prst="rect">
            <a:avLst/>
          </a:prstGeom>
          <a:solidFill>
            <a:srgbClr val="F2C316"/>
          </a:solidFill>
          <a:ln w="12700">
            <a:solidFill>
              <a:srgbClr val="F2C31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15568" y="201168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194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Northern Climate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133856" y="557784"/>
            <a:ext cx="2377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0D2A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HVAC SERVICES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566928" y="1325880"/>
            <a:ext cx="4160520" cy="9144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6194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Complete HVAC Service Workflow.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594360" y="2331720"/>
            <a:ext cx="4251960" cy="49377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5D66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Assessment → Service Plan → Installation / Repair → Commissioning → Maintenance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5303520" y="1344168"/>
            <a:ext cx="6291072" cy="3602736"/>
          </a:xfrm>
          <a:prstGeom prst="rect">
            <a:avLst/>
          </a:prstGeom>
          <a:solidFill>
            <a:srgbClr val="F4F7F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10" name="Image 0" descr="/mnt/data/wide_industrial_mechanical_room_utility_plant_inte.png">    </p:cNvPr>
          <p:cNvPicPr>
            <a:picLocks noChangeAspect="1"/>
          </p:cNvPicPr>
          <p:nvPr/>
        </p:nvPicPr>
        <p:blipFill>
          <a:blip r:embed="rId1"/>
          <a:srcRect l="15" r="15" t="0" b="0"/>
          <a:stretch/>
        </p:blipFill>
        <p:spPr>
          <a:xfrm>
            <a:off x="5358384" y="1399032"/>
            <a:ext cx="6172200" cy="347472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5358384" y="4983480"/>
            <a:ext cx="6172200" cy="457200"/>
          </a:xfrm>
          <a:prstGeom prst="rect">
            <a:avLst/>
          </a:prstGeom>
          <a:solidFill>
            <a:srgbClr val="06194A"/>
          </a:solidFill>
          <a:ln w="12700">
            <a:solidFill>
              <a:srgbClr val="06194A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5541264" y="5111496"/>
            <a:ext cx="5806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</a:rPr>
              <a:t>Comfort  •  Efficiency  •  Uptime</a:t>
            </a:r>
            <a:endParaRPr lang="en-US" sz="950" dirty="0"/>
          </a:p>
        </p:txBody>
      </p:sp>
      <p:sp>
        <p:nvSpPr>
          <p:cNvPr id="13" name="Shape 10"/>
          <p:cNvSpPr/>
          <p:nvPr/>
        </p:nvSpPr>
        <p:spPr>
          <a:xfrm>
            <a:off x="502920" y="6473952"/>
            <a:ext cx="11173968" cy="0"/>
          </a:xfrm>
          <a:prstGeom prst="line">
            <a:avLst/>
          </a:prstGeom>
          <a:noFill/>
          <a:ln w="12700">
            <a:solidFill>
              <a:srgbClr val="D5DBE5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530352" y="6547104"/>
            <a:ext cx="10149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D6675"/>
                </a:solidFill>
              </a:rPr>
              <a:t>Company Name  |  000-000-0000  |  info@company.com  |  www.company.com</a:t>
            </a:r>
            <a:endParaRPr lang="en-US" sz="850" dirty="0"/>
          </a:p>
        </p:txBody>
      </p:sp>
      <p:sp>
        <p:nvSpPr>
          <p:cNvPr id="15" name="Text 12"/>
          <p:cNvSpPr/>
          <p:nvPr/>
        </p:nvSpPr>
        <p:spPr>
          <a:xfrm>
            <a:off x="11475720" y="6528816"/>
            <a:ext cx="182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D6675"/>
                </a:solidFill>
              </a:rPr>
              <a:t>3</a:t>
            </a:r>
            <a:endParaRPr lang="en-US" sz="800" dirty="0"/>
          </a:p>
        </p:txBody>
      </p:sp>
      <p:sp>
        <p:nvSpPr>
          <p:cNvPr id="17" name="Shape 13"/>
          <p:cNvSpPr/>
          <p:nvPr/>
        </p:nvSpPr>
        <p:spPr>
          <a:xfrm>
            <a:off x="640080" y="3300984"/>
            <a:ext cx="109728" cy="109728"/>
          </a:xfrm>
          <a:prstGeom prst="rect">
            <a:avLst/>
          </a:prstGeom>
          <a:solidFill>
            <a:srgbClr val="F2C316"/>
          </a:solidFill>
          <a:ln w="12700">
            <a:solidFill>
              <a:srgbClr val="F2C316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868680" y="3246120"/>
            <a:ext cx="4160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30" dirty="0">
                <a:solidFill>
                  <a:srgbClr val="111827"/>
                </a:solidFill>
              </a:rPr>
              <a:t>FACILITY ASSESSMENT: equipment age, load, condition and comfort issues.</a:t>
            </a:r>
            <a:endParaRPr lang="en-US" sz="1330" dirty="0"/>
          </a:p>
        </p:txBody>
      </p:sp>
      <p:sp>
        <p:nvSpPr>
          <p:cNvPr id="19" name="Shape 15"/>
          <p:cNvSpPr/>
          <p:nvPr/>
        </p:nvSpPr>
        <p:spPr>
          <a:xfrm>
            <a:off x="640080" y="3904488"/>
            <a:ext cx="109728" cy="109728"/>
          </a:xfrm>
          <a:prstGeom prst="rect">
            <a:avLst/>
          </a:prstGeom>
          <a:solidFill>
            <a:srgbClr val="F2C316"/>
          </a:solidFill>
          <a:ln w="12700">
            <a:solidFill>
              <a:srgbClr val="F2C316"/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868680" y="3849624"/>
            <a:ext cx="4160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30" dirty="0">
                <a:solidFill>
                  <a:srgbClr val="111827"/>
                </a:solidFill>
              </a:rPr>
              <a:t>SYSTEM DESIGN: right-sized recommendations and priority scope.</a:t>
            </a:r>
            <a:endParaRPr lang="en-US" sz="1330" dirty="0"/>
          </a:p>
        </p:txBody>
      </p:sp>
      <p:sp>
        <p:nvSpPr>
          <p:cNvPr id="21" name="Shape 17"/>
          <p:cNvSpPr/>
          <p:nvPr/>
        </p:nvSpPr>
        <p:spPr>
          <a:xfrm>
            <a:off x="640080" y="4507992"/>
            <a:ext cx="109728" cy="109728"/>
          </a:xfrm>
          <a:prstGeom prst="rect">
            <a:avLst/>
          </a:prstGeom>
          <a:solidFill>
            <a:srgbClr val="F2C316"/>
          </a:solidFill>
          <a:ln w="12700">
            <a:solidFill>
              <a:srgbClr val="F2C316"/>
            </a:solidFill>
            <a:prstDash val="solid"/>
          </a:ln>
        </p:spPr>
      </p:sp>
      <p:sp>
        <p:nvSpPr>
          <p:cNvPr id="22" name="Text 18"/>
          <p:cNvSpPr/>
          <p:nvPr/>
        </p:nvSpPr>
        <p:spPr>
          <a:xfrm>
            <a:off x="868680" y="4453128"/>
            <a:ext cx="4160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30" dirty="0">
                <a:solidFill>
                  <a:srgbClr val="111827"/>
                </a:solidFill>
              </a:rPr>
              <a:t>FIELD SERVICE: dispatch, repair, replacement and startup support.</a:t>
            </a:r>
            <a:endParaRPr lang="en-US" sz="1330" dirty="0"/>
          </a:p>
        </p:txBody>
      </p:sp>
      <p:sp>
        <p:nvSpPr>
          <p:cNvPr id="23" name="Shape 19"/>
          <p:cNvSpPr/>
          <p:nvPr/>
        </p:nvSpPr>
        <p:spPr>
          <a:xfrm>
            <a:off x="640080" y="5111496"/>
            <a:ext cx="109728" cy="109728"/>
          </a:xfrm>
          <a:prstGeom prst="rect">
            <a:avLst/>
          </a:prstGeom>
          <a:solidFill>
            <a:srgbClr val="F2C316"/>
          </a:solidFill>
          <a:ln w="12700">
            <a:solidFill>
              <a:srgbClr val="F2C316"/>
            </a:solidFill>
            <a:prstDash val="solid"/>
          </a:ln>
        </p:spPr>
      </p:sp>
      <p:sp>
        <p:nvSpPr>
          <p:cNvPr id="24" name="Text 20"/>
          <p:cNvSpPr/>
          <p:nvPr/>
        </p:nvSpPr>
        <p:spPr>
          <a:xfrm>
            <a:off x="868680" y="5056632"/>
            <a:ext cx="4160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30" dirty="0">
                <a:solidFill>
                  <a:srgbClr val="111827"/>
                </a:solidFill>
              </a:rPr>
              <a:t>REPORTING: maintenance records, lifecycle planning and budget support.</a:t>
            </a:r>
            <a:endParaRPr lang="en-US" sz="133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237744"/>
            <a:ext cx="128016" cy="457200"/>
          </a:xfrm>
          <a:prstGeom prst="rect">
            <a:avLst/>
          </a:prstGeom>
          <a:solidFill>
            <a:srgbClr val="F2C316"/>
          </a:solidFill>
          <a:ln w="12700">
            <a:solidFill>
              <a:srgbClr val="F2C31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76656" y="237744"/>
            <a:ext cx="128016" cy="457200"/>
          </a:xfrm>
          <a:prstGeom prst="rect">
            <a:avLst/>
          </a:prstGeom>
          <a:solidFill>
            <a:srgbClr val="F2C316"/>
          </a:solidFill>
          <a:ln w="12700">
            <a:solidFill>
              <a:srgbClr val="F2C31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50392" y="237744"/>
            <a:ext cx="128016" cy="457200"/>
          </a:xfrm>
          <a:prstGeom prst="rect">
            <a:avLst/>
          </a:prstGeom>
          <a:solidFill>
            <a:srgbClr val="F2C316"/>
          </a:solidFill>
          <a:ln w="12700">
            <a:solidFill>
              <a:srgbClr val="F2C31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15568" y="201168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194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Northern Climate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133856" y="557784"/>
            <a:ext cx="2377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0D2A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HVAC SERVICES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566928" y="1325880"/>
            <a:ext cx="4160520" cy="9144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6194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Built for Commercial and Industrial Facilities.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594360" y="2331720"/>
            <a:ext cx="4251960" cy="49377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5D66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service model. Many building types.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5303520" y="1344168"/>
            <a:ext cx="6291072" cy="3602736"/>
          </a:xfrm>
          <a:prstGeom prst="rect">
            <a:avLst/>
          </a:prstGeom>
          <a:solidFill>
            <a:srgbClr val="F4F7F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10" name="Image 0" descr="/mnt/data/a_wide_high_resolution_aerial_overview_scene_of_a.png">    </p:cNvPr>
          <p:cNvPicPr>
            <a:picLocks noChangeAspect="1"/>
          </p:cNvPicPr>
          <p:nvPr/>
        </p:nvPicPr>
        <p:blipFill>
          <a:blip r:embed="rId1"/>
          <a:srcRect l="15" r="15" t="0" b="0"/>
          <a:stretch/>
        </p:blipFill>
        <p:spPr>
          <a:xfrm>
            <a:off x="5358384" y="1399032"/>
            <a:ext cx="6172200" cy="347472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5358384" y="4983480"/>
            <a:ext cx="6172200" cy="457200"/>
          </a:xfrm>
          <a:prstGeom prst="rect">
            <a:avLst/>
          </a:prstGeom>
          <a:solidFill>
            <a:srgbClr val="06194A"/>
          </a:solidFill>
          <a:ln w="12700">
            <a:solidFill>
              <a:srgbClr val="06194A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5541264" y="5111496"/>
            <a:ext cx="5806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</a:rPr>
              <a:t>Comfort  •  Efficiency  •  Uptime</a:t>
            </a:r>
            <a:endParaRPr lang="en-US" sz="950" dirty="0"/>
          </a:p>
        </p:txBody>
      </p:sp>
      <p:sp>
        <p:nvSpPr>
          <p:cNvPr id="13" name="Shape 10"/>
          <p:cNvSpPr/>
          <p:nvPr/>
        </p:nvSpPr>
        <p:spPr>
          <a:xfrm>
            <a:off x="502920" y="6473952"/>
            <a:ext cx="11173968" cy="0"/>
          </a:xfrm>
          <a:prstGeom prst="line">
            <a:avLst/>
          </a:prstGeom>
          <a:noFill/>
          <a:ln w="12700">
            <a:solidFill>
              <a:srgbClr val="D5DBE5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530352" y="6547104"/>
            <a:ext cx="10149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D6675"/>
                </a:solidFill>
              </a:rPr>
              <a:t>Company Name  |  000-000-0000  |  info@company.com  |  www.company.com</a:t>
            </a:r>
            <a:endParaRPr lang="en-US" sz="850" dirty="0"/>
          </a:p>
        </p:txBody>
      </p:sp>
      <p:sp>
        <p:nvSpPr>
          <p:cNvPr id="15" name="Text 12"/>
          <p:cNvSpPr/>
          <p:nvPr/>
        </p:nvSpPr>
        <p:spPr>
          <a:xfrm>
            <a:off x="11475720" y="6528816"/>
            <a:ext cx="182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D6675"/>
                </a:solidFill>
              </a:rPr>
              <a:t>4</a:t>
            </a:r>
            <a:endParaRPr lang="en-US" sz="800" dirty="0"/>
          </a:p>
        </p:txBody>
      </p:sp>
      <p:sp>
        <p:nvSpPr>
          <p:cNvPr id="17" name="Shape 13"/>
          <p:cNvSpPr/>
          <p:nvPr/>
        </p:nvSpPr>
        <p:spPr>
          <a:xfrm>
            <a:off x="640080" y="3300984"/>
            <a:ext cx="109728" cy="109728"/>
          </a:xfrm>
          <a:prstGeom prst="rect">
            <a:avLst/>
          </a:prstGeom>
          <a:solidFill>
            <a:srgbClr val="F2C316"/>
          </a:solidFill>
          <a:ln w="12700">
            <a:solidFill>
              <a:srgbClr val="F2C316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868680" y="3246120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30" dirty="0">
                <a:solidFill>
                  <a:srgbClr val="111827"/>
                </a:solidFill>
              </a:rPr>
              <a:t>OFFICES &amp; RETAIL: comfort, air quality and tenant satisfaction.</a:t>
            </a:r>
            <a:endParaRPr lang="en-US" sz="1330" dirty="0"/>
          </a:p>
        </p:txBody>
      </p:sp>
      <p:sp>
        <p:nvSpPr>
          <p:cNvPr id="19" name="Shape 15"/>
          <p:cNvSpPr/>
          <p:nvPr/>
        </p:nvSpPr>
        <p:spPr>
          <a:xfrm>
            <a:off x="640080" y="3904488"/>
            <a:ext cx="109728" cy="109728"/>
          </a:xfrm>
          <a:prstGeom prst="rect">
            <a:avLst/>
          </a:prstGeom>
          <a:solidFill>
            <a:srgbClr val="F2C316"/>
          </a:solidFill>
          <a:ln w="12700">
            <a:solidFill>
              <a:srgbClr val="F2C316"/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868680" y="3849624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30" dirty="0">
                <a:solidFill>
                  <a:srgbClr val="111827"/>
                </a:solidFill>
              </a:rPr>
              <a:t>WAREHOUSES &amp; LOGISTICS: heating, ventilation and dock-area comfort.</a:t>
            </a:r>
            <a:endParaRPr lang="en-US" sz="1330" dirty="0"/>
          </a:p>
        </p:txBody>
      </p:sp>
      <p:sp>
        <p:nvSpPr>
          <p:cNvPr id="21" name="Shape 17"/>
          <p:cNvSpPr/>
          <p:nvPr/>
        </p:nvSpPr>
        <p:spPr>
          <a:xfrm>
            <a:off x="640080" y="4507992"/>
            <a:ext cx="109728" cy="109728"/>
          </a:xfrm>
          <a:prstGeom prst="rect">
            <a:avLst/>
          </a:prstGeom>
          <a:solidFill>
            <a:srgbClr val="F2C316"/>
          </a:solidFill>
          <a:ln w="12700">
            <a:solidFill>
              <a:srgbClr val="F2C316"/>
            </a:solidFill>
            <a:prstDash val="solid"/>
          </a:ln>
        </p:spPr>
      </p:sp>
      <p:sp>
        <p:nvSpPr>
          <p:cNvPr id="22" name="Text 18"/>
          <p:cNvSpPr/>
          <p:nvPr/>
        </p:nvSpPr>
        <p:spPr>
          <a:xfrm>
            <a:off x="868680" y="4453128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30" dirty="0">
                <a:solidFill>
                  <a:srgbClr val="111827"/>
                </a:solidFill>
              </a:rPr>
              <a:t>HEALTHCARE &amp; INSTITUTIONAL: reliability and preventive maintenance.</a:t>
            </a:r>
            <a:endParaRPr lang="en-US" sz="1330" dirty="0"/>
          </a:p>
        </p:txBody>
      </p:sp>
      <p:sp>
        <p:nvSpPr>
          <p:cNvPr id="23" name="Shape 19"/>
          <p:cNvSpPr/>
          <p:nvPr/>
        </p:nvSpPr>
        <p:spPr>
          <a:xfrm>
            <a:off x="640080" y="5111496"/>
            <a:ext cx="109728" cy="109728"/>
          </a:xfrm>
          <a:prstGeom prst="rect">
            <a:avLst/>
          </a:prstGeom>
          <a:solidFill>
            <a:srgbClr val="F2C316"/>
          </a:solidFill>
          <a:ln w="12700">
            <a:solidFill>
              <a:srgbClr val="F2C316"/>
            </a:solidFill>
            <a:prstDash val="solid"/>
          </a:ln>
        </p:spPr>
      </p:sp>
      <p:sp>
        <p:nvSpPr>
          <p:cNvPr id="24" name="Text 20"/>
          <p:cNvSpPr/>
          <p:nvPr/>
        </p:nvSpPr>
        <p:spPr>
          <a:xfrm>
            <a:off x="868680" y="5056632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30" dirty="0">
                <a:solidFill>
                  <a:srgbClr val="111827"/>
                </a:solidFill>
              </a:rPr>
              <a:t>INDUSTRIAL PLANTS: process-adjacent ventilation and equipment uptime.</a:t>
            </a:r>
            <a:endParaRPr lang="en-US" sz="133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237744"/>
            <a:ext cx="128016" cy="457200"/>
          </a:xfrm>
          <a:prstGeom prst="rect">
            <a:avLst/>
          </a:prstGeom>
          <a:solidFill>
            <a:srgbClr val="F2C316"/>
          </a:solidFill>
          <a:ln w="12700">
            <a:solidFill>
              <a:srgbClr val="F2C31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76656" y="237744"/>
            <a:ext cx="128016" cy="457200"/>
          </a:xfrm>
          <a:prstGeom prst="rect">
            <a:avLst/>
          </a:prstGeom>
          <a:solidFill>
            <a:srgbClr val="F2C316"/>
          </a:solidFill>
          <a:ln w="12700">
            <a:solidFill>
              <a:srgbClr val="F2C31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50392" y="237744"/>
            <a:ext cx="128016" cy="457200"/>
          </a:xfrm>
          <a:prstGeom prst="rect">
            <a:avLst/>
          </a:prstGeom>
          <a:solidFill>
            <a:srgbClr val="F2C316"/>
          </a:solidFill>
          <a:ln w="12700">
            <a:solidFill>
              <a:srgbClr val="F2C31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15568" y="201168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194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Northern Climate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133856" y="557784"/>
            <a:ext cx="2377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0D2A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HVAC SERVICES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566928" y="1325880"/>
            <a:ext cx="4160520" cy="9144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6194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Prove the Savings Before the Work Starts.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594360" y="2331720"/>
            <a:ext cx="4251960" cy="49377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5D66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Example planning scenario: preventive maintenance plus controls tuning.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5303520" y="1344168"/>
            <a:ext cx="6291072" cy="3602736"/>
          </a:xfrm>
          <a:prstGeom prst="rect">
            <a:avLst/>
          </a:prstGeom>
          <a:solidFill>
            <a:srgbClr val="F4F7F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10" name="Image 0" descr="/mnt/data/a_crisp_high_resolution_daytime_rooftop_industria.png">    </p:cNvPr>
          <p:cNvPicPr>
            <a:picLocks noChangeAspect="1"/>
          </p:cNvPicPr>
          <p:nvPr/>
        </p:nvPicPr>
        <p:blipFill>
          <a:blip r:embed="rId1"/>
          <a:srcRect l="15" r="15" t="0" b="0"/>
          <a:stretch/>
        </p:blipFill>
        <p:spPr>
          <a:xfrm>
            <a:off x="5358384" y="1399032"/>
            <a:ext cx="6172200" cy="347472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5358384" y="4983480"/>
            <a:ext cx="6172200" cy="457200"/>
          </a:xfrm>
          <a:prstGeom prst="rect">
            <a:avLst/>
          </a:prstGeom>
          <a:solidFill>
            <a:srgbClr val="06194A"/>
          </a:solidFill>
          <a:ln w="12700">
            <a:solidFill>
              <a:srgbClr val="06194A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5541264" y="5111496"/>
            <a:ext cx="5806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</a:rPr>
              <a:t>Comfort  •  Efficiency  •  Uptime</a:t>
            </a:r>
            <a:endParaRPr lang="en-US" sz="950" dirty="0"/>
          </a:p>
        </p:txBody>
      </p:sp>
      <p:sp>
        <p:nvSpPr>
          <p:cNvPr id="13" name="Shape 10"/>
          <p:cNvSpPr/>
          <p:nvPr/>
        </p:nvSpPr>
        <p:spPr>
          <a:xfrm>
            <a:off x="502920" y="6473952"/>
            <a:ext cx="11173968" cy="0"/>
          </a:xfrm>
          <a:prstGeom prst="line">
            <a:avLst/>
          </a:prstGeom>
          <a:noFill/>
          <a:ln w="12700">
            <a:solidFill>
              <a:srgbClr val="D5DBE5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530352" y="6547104"/>
            <a:ext cx="10149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D6675"/>
                </a:solidFill>
              </a:rPr>
              <a:t>Company Name  |  000-000-0000  |  info@company.com  |  www.company.com</a:t>
            </a:r>
            <a:endParaRPr lang="en-US" sz="850" dirty="0"/>
          </a:p>
        </p:txBody>
      </p:sp>
      <p:sp>
        <p:nvSpPr>
          <p:cNvPr id="15" name="Text 12"/>
          <p:cNvSpPr/>
          <p:nvPr/>
        </p:nvSpPr>
        <p:spPr>
          <a:xfrm>
            <a:off x="11475720" y="6528816"/>
            <a:ext cx="182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D6675"/>
                </a:solidFill>
              </a:rPr>
              <a:t>5</a:t>
            </a:r>
            <a:endParaRPr lang="en-US" sz="800" dirty="0"/>
          </a:p>
        </p:txBody>
      </p:sp>
      <p:sp>
        <p:nvSpPr>
          <p:cNvPr id="17" name="Text 13"/>
          <p:cNvSpPr/>
          <p:nvPr/>
        </p:nvSpPr>
        <p:spPr>
          <a:xfrm>
            <a:off x="640080" y="3246120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6194A"/>
                </a:solidFill>
              </a:rPr>
              <a:t>100,000 sq. ft. facility.</a:t>
            </a:r>
            <a:endParaRPr lang="en-US" sz="1400" dirty="0"/>
          </a:p>
        </p:txBody>
      </p:sp>
      <p:sp>
        <p:nvSpPr>
          <p:cNvPr id="18" name="Text 14"/>
          <p:cNvSpPr/>
          <p:nvPr/>
        </p:nvSpPr>
        <p:spPr>
          <a:xfrm>
            <a:off x="640080" y="3575304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D6675"/>
                </a:solidFill>
              </a:rPr>
              <a:t>Illustrative annual operating improvement.</a:t>
            </a:r>
            <a:endParaRPr lang="en-US" sz="1200" dirty="0"/>
          </a:p>
        </p:txBody>
      </p:sp>
      <p:sp>
        <p:nvSpPr>
          <p:cNvPr id="19" name="Text 15"/>
          <p:cNvSpPr/>
          <p:nvPr/>
        </p:nvSpPr>
        <p:spPr>
          <a:xfrm>
            <a:off x="658368" y="4160520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06194A"/>
                </a:solidFill>
              </a:rPr>
              <a:t>$48K</a:t>
            </a:r>
            <a:endParaRPr lang="en-US" sz="2100" dirty="0"/>
          </a:p>
        </p:txBody>
      </p:sp>
      <p:sp>
        <p:nvSpPr>
          <p:cNvPr id="20" name="Text 16"/>
          <p:cNvSpPr/>
          <p:nvPr/>
        </p:nvSpPr>
        <p:spPr>
          <a:xfrm>
            <a:off x="658368" y="4544568"/>
            <a:ext cx="1508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5D6675"/>
                </a:solidFill>
              </a:rPr>
              <a:t>REACTIVE REPAIRS</a:t>
            </a:r>
            <a:endParaRPr lang="en-US" sz="850" dirty="0"/>
          </a:p>
        </p:txBody>
      </p:sp>
      <p:sp>
        <p:nvSpPr>
          <p:cNvPr id="21" name="Text 17"/>
          <p:cNvSpPr/>
          <p:nvPr/>
        </p:nvSpPr>
        <p:spPr>
          <a:xfrm>
            <a:off x="2423160" y="4160520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06194A"/>
                </a:solidFill>
              </a:rPr>
              <a:t>$36K</a:t>
            </a:r>
            <a:endParaRPr lang="en-US" sz="2100" dirty="0"/>
          </a:p>
        </p:txBody>
      </p:sp>
      <p:sp>
        <p:nvSpPr>
          <p:cNvPr id="22" name="Text 18"/>
          <p:cNvSpPr/>
          <p:nvPr/>
        </p:nvSpPr>
        <p:spPr>
          <a:xfrm>
            <a:off x="2423160" y="4544568"/>
            <a:ext cx="1508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5D6675"/>
                </a:solidFill>
              </a:rPr>
              <a:t>PLANNED PROGRAM</a:t>
            </a:r>
            <a:endParaRPr lang="en-US" sz="850" dirty="0"/>
          </a:p>
        </p:txBody>
      </p:sp>
      <p:sp>
        <p:nvSpPr>
          <p:cNvPr id="23" name="Text 19"/>
          <p:cNvSpPr/>
          <p:nvPr/>
        </p:nvSpPr>
        <p:spPr>
          <a:xfrm>
            <a:off x="658368" y="5074920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06194A"/>
                </a:solidFill>
              </a:rPr>
              <a:t>$12K</a:t>
            </a:r>
            <a:endParaRPr lang="en-US" sz="2100" dirty="0"/>
          </a:p>
        </p:txBody>
      </p:sp>
      <p:sp>
        <p:nvSpPr>
          <p:cNvPr id="24" name="Text 20"/>
          <p:cNvSpPr/>
          <p:nvPr/>
        </p:nvSpPr>
        <p:spPr>
          <a:xfrm>
            <a:off x="658368" y="5458968"/>
            <a:ext cx="1508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5D6675"/>
                </a:solidFill>
              </a:rPr>
              <a:t>COST AVOIDANCE</a:t>
            </a:r>
            <a:endParaRPr lang="en-US" sz="850" dirty="0"/>
          </a:p>
        </p:txBody>
      </p:sp>
      <p:sp>
        <p:nvSpPr>
          <p:cNvPr id="25" name="Text 21"/>
          <p:cNvSpPr/>
          <p:nvPr/>
        </p:nvSpPr>
        <p:spPr>
          <a:xfrm>
            <a:off x="2423160" y="5074920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06194A"/>
                </a:solidFill>
              </a:rPr>
              <a:t>LOWER</a:t>
            </a:r>
            <a:endParaRPr lang="en-US" sz="2100" dirty="0"/>
          </a:p>
        </p:txBody>
      </p:sp>
      <p:sp>
        <p:nvSpPr>
          <p:cNvPr id="26" name="Text 22"/>
          <p:cNvSpPr/>
          <p:nvPr/>
        </p:nvSpPr>
        <p:spPr>
          <a:xfrm>
            <a:off x="2423160" y="5458968"/>
            <a:ext cx="1508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5D6675"/>
                </a:solidFill>
              </a:rPr>
              <a:t>DOWNTIME RISK</a:t>
            </a:r>
            <a:endParaRPr lang="en-US" sz="850" dirty="0"/>
          </a:p>
        </p:txBody>
      </p:sp>
      <p:sp>
        <p:nvSpPr>
          <p:cNvPr id="27" name="Text 23"/>
          <p:cNvSpPr/>
          <p:nvPr/>
        </p:nvSpPr>
        <p:spPr>
          <a:xfrm>
            <a:off x="640080" y="5852160"/>
            <a:ext cx="4069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5D6675"/>
                </a:solidFill>
              </a:rPr>
              <a:t>Savings come from planned maintenance, fewer emergency calls, improved controls and extended equipment life.</a:t>
            </a:r>
            <a:endParaRPr lang="en-US" sz="108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237744"/>
            <a:ext cx="128016" cy="457200"/>
          </a:xfrm>
          <a:prstGeom prst="rect">
            <a:avLst/>
          </a:prstGeom>
          <a:solidFill>
            <a:srgbClr val="F2C316"/>
          </a:solidFill>
          <a:ln w="12700">
            <a:solidFill>
              <a:srgbClr val="F2C31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76656" y="237744"/>
            <a:ext cx="128016" cy="457200"/>
          </a:xfrm>
          <a:prstGeom prst="rect">
            <a:avLst/>
          </a:prstGeom>
          <a:solidFill>
            <a:srgbClr val="F2C316"/>
          </a:solidFill>
          <a:ln w="12700">
            <a:solidFill>
              <a:srgbClr val="F2C31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50392" y="237744"/>
            <a:ext cx="128016" cy="457200"/>
          </a:xfrm>
          <a:prstGeom prst="rect">
            <a:avLst/>
          </a:prstGeom>
          <a:solidFill>
            <a:srgbClr val="F2C316"/>
          </a:solidFill>
          <a:ln w="12700">
            <a:solidFill>
              <a:srgbClr val="F2C31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15568" y="201168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194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Northern Climate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133856" y="557784"/>
            <a:ext cx="2377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0D2A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HVAC SERVICES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566928" y="1325880"/>
            <a:ext cx="4160520" cy="9144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6194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Planning Tools + Field Execution.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594360" y="2331720"/>
            <a:ext cx="4251960" cy="49377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5D66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Faster HVAC decisions, clearer budgets and better building performance.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5303520" y="1344168"/>
            <a:ext cx="6291072" cy="3602736"/>
          </a:xfrm>
          <a:prstGeom prst="rect">
            <a:avLst/>
          </a:prstGeom>
          <a:solidFill>
            <a:srgbClr val="F4F7F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10" name="Image 0" descr="/mnt/data/a_sharp_realistic_outdoor_rooftop_hvac_industria.png">    </p:cNvPr>
          <p:cNvPicPr>
            <a:picLocks noChangeAspect="1"/>
          </p:cNvPicPr>
          <p:nvPr/>
        </p:nvPicPr>
        <p:blipFill>
          <a:blip r:embed="rId1"/>
          <a:srcRect l="15" r="15" t="0" b="0"/>
          <a:stretch/>
        </p:blipFill>
        <p:spPr>
          <a:xfrm>
            <a:off x="5358384" y="1399032"/>
            <a:ext cx="6172200" cy="347472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5358384" y="4983480"/>
            <a:ext cx="6172200" cy="457200"/>
          </a:xfrm>
          <a:prstGeom prst="rect">
            <a:avLst/>
          </a:prstGeom>
          <a:solidFill>
            <a:srgbClr val="06194A"/>
          </a:solidFill>
          <a:ln w="12700">
            <a:solidFill>
              <a:srgbClr val="06194A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5541264" y="5111496"/>
            <a:ext cx="5806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</a:rPr>
              <a:t>Comfort  •  Efficiency  •  Uptime</a:t>
            </a:r>
            <a:endParaRPr lang="en-US" sz="950" dirty="0"/>
          </a:p>
        </p:txBody>
      </p:sp>
      <p:sp>
        <p:nvSpPr>
          <p:cNvPr id="13" name="Shape 10"/>
          <p:cNvSpPr/>
          <p:nvPr/>
        </p:nvSpPr>
        <p:spPr>
          <a:xfrm>
            <a:off x="502920" y="6473952"/>
            <a:ext cx="11173968" cy="0"/>
          </a:xfrm>
          <a:prstGeom prst="line">
            <a:avLst/>
          </a:prstGeom>
          <a:noFill/>
          <a:ln w="12700">
            <a:solidFill>
              <a:srgbClr val="D5DBE5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530352" y="6547104"/>
            <a:ext cx="10149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D6675"/>
                </a:solidFill>
              </a:rPr>
              <a:t>Company Name  |  000-000-0000  |  info@company.com  |  www.company.com</a:t>
            </a:r>
            <a:endParaRPr lang="en-US" sz="850" dirty="0"/>
          </a:p>
        </p:txBody>
      </p:sp>
      <p:sp>
        <p:nvSpPr>
          <p:cNvPr id="15" name="Text 12"/>
          <p:cNvSpPr/>
          <p:nvPr/>
        </p:nvSpPr>
        <p:spPr>
          <a:xfrm>
            <a:off x="11475720" y="6528816"/>
            <a:ext cx="182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D6675"/>
                </a:solidFill>
              </a:rPr>
              <a:t>6</a:t>
            </a:r>
            <a:endParaRPr lang="en-US" sz="800" dirty="0"/>
          </a:p>
        </p:txBody>
      </p:sp>
      <p:sp>
        <p:nvSpPr>
          <p:cNvPr id="17" name="Shape 13"/>
          <p:cNvSpPr/>
          <p:nvPr/>
        </p:nvSpPr>
        <p:spPr>
          <a:xfrm>
            <a:off x="640080" y="3300984"/>
            <a:ext cx="109728" cy="109728"/>
          </a:xfrm>
          <a:prstGeom prst="rect">
            <a:avLst/>
          </a:prstGeom>
          <a:solidFill>
            <a:srgbClr val="F2C316"/>
          </a:solidFill>
          <a:ln w="12700">
            <a:solidFill>
              <a:srgbClr val="F2C316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868680" y="3246120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30" dirty="0">
                <a:solidFill>
                  <a:srgbClr val="111827"/>
                </a:solidFill>
              </a:rPr>
              <a:t>PLANNING: site assessment, asset list and priority map.</a:t>
            </a:r>
            <a:endParaRPr lang="en-US" sz="1330" dirty="0"/>
          </a:p>
        </p:txBody>
      </p:sp>
      <p:sp>
        <p:nvSpPr>
          <p:cNvPr id="19" name="Shape 15"/>
          <p:cNvSpPr/>
          <p:nvPr/>
        </p:nvSpPr>
        <p:spPr>
          <a:xfrm>
            <a:off x="640080" y="3904488"/>
            <a:ext cx="109728" cy="109728"/>
          </a:xfrm>
          <a:prstGeom prst="rect">
            <a:avLst/>
          </a:prstGeom>
          <a:solidFill>
            <a:srgbClr val="F2C316"/>
          </a:solidFill>
          <a:ln w="12700">
            <a:solidFill>
              <a:srgbClr val="F2C316"/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868680" y="3849624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30" dirty="0">
                <a:solidFill>
                  <a:srgbClr val="111827"/>
                </a:solidFill>
              </a:rPr>
              <a:t>FINANCIAL: repair/replace comparison and budget-ready estimates.</a:t>
            </a:r>
            <a:endParaRPr lang="en-US" sz="1330" dirty="0"/>
          </a:p>
        </p:txBody>
      </p:sp>
      <p:sp>
        <p:nvSpPr>
          <p:cNvPr id="21" name="Shape 17"/>
          <p:cNvSpPr/>
          <p:nvPr/>
        </p:nvSpPr>
        <p:spPr>
          <a:xfrm>
            <a:off x="640080" y="4507992"/>
            <a:ext cx="109728" cy="109728"/>
          </a:xfrm>
          <a:prstGeom prst="rect">
            <a:avLst/>
          </a:prstGeom>
          <a:solidFill>
            <a:srgbClr val="F2C316"/>
          </a:solidFill>
          <a:ln w="12700">
            <a:solidFill>
              <a:srgbClr val="F2C316"/>
            </a:solidFill>
            <a:prstDash val="solid"/>
          </a:ln>
        </p:spPr>
      </p:sp>
      <p:sp>
        <p:nvSpPr>
          <p:cNvPr id="22" name="Text 18"/>
          <p:cNvSpPr/>
          <p:nvPr/>
        </p:nvSpPr>
        <p:spPr>
          <a:xfrm>
            <a:off x="868680" y="4453128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30" dirty="0">
                <a:solidFill>
                  <a:srgbClr val="111827"/>
                </a:solidFill>
              </a:rPr>
              <a:t>OPERATIONS: maintenance schedule and dispatch-ready service plan.</a:t>
            </a:r>
            <a:endParaRPr lang="en-US" sz="1330" dirty="0"/>
          </a:p>
        </p:txBody>
      </p:sp>
      <p:sp>
        <p:nvSpPr>
          <p:cNvPr id="23" name="Shape 19"/>
          <p:cNvSpPr/>
          <p:nvPr/>
        </p:nvSpPr>
        <p:spPr>
          <a:xfrm>
            <a:off x="640080" y="5111496"/>
            <a:ext cx="109728" cy="109728"/>
          </a:xfrm>
          <a:prstGeom prst="rect">
            <a:avLst/>
          </a:prstGeom>
          <a:solidFill>
            <a:srgbClr val="F2C316"/>
          </a:solidFill>
          <a:ln w="12700">
            <a:solidFill>
              <a:srgbClr val="F2C316"/>
            </a:solidFill>
            <a:prstDash val="solid"/>
          </a:ln>
        </p:spPr>
      </p:sp>
      <p:sp>
        <p:nvSpPr>
          <p:cNvPr id="24" name="Text 20"/>
          <p:cNvSpPr/>
          <p:nvPr/>
        </p:nvSpPr>
        <p:spPr>
          <a:xfrm>
            <a:off x="868680" y="5056632"/>
            <a:ext cx="4114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30" dirty="0">
                <a:solidFill>
                  <a:srgbClr val="111827"/>
                </a:solidFill>
              </a:rPr>
              <a:t>REPORTING: client-ready summaries for ownership and facility teams.</a:t>
            </a:r>
            <a:endParaRPr lang="en-US" sz="133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237744"/>
            <a:ext cx="128016" cy="457200"/>
          </a:xfrm>
          <a:prstGeom prst="rect">
            <a:avLst/>
          </a:prstGeom>
          <a:solidFill>
            <a:srgbClr val="F2C316"/>
          </a:solidFill>
          <a:ln w="12700">
            <a:solidFill>
              <a:srgbClr val="F2C31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76656" y="237744"/>
            <a:ext cx="128016" cy="457200"/>
          </a:xfrm>
          <a:prstGeom prst="rect">
            <a:avLst/>
          </a:prstGeom>
          <a:solidFill>
            <a:srgbClr val="F2C316"/>
          </a:solidFill>
          <a:ln w="12700">
            <a:solidFill>
              <a:srgbClr val="F2C31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50392" y="237744"/>
            <a:ext cx="128016" cy="457200"/>
          </a:xfrm>
          <a:prstGeom prst="rect">
            <a:avLst/>
          </a:prstGeom>
          <a:solidFill>
            <a:srgbClr val="F2C316"/>
          </a:solidFill>
          <a:ln w="12700">
            <a:solidFill>
              <a:srgbClr val="F2C31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15568" y="201168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6194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Northern Climate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133856" y="557784"/>
            <a:ext cx="2377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0D2A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HVAC SERVICES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566928" y="1325880"/>
            <a:ext cx="4160520" cy="9144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06194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Schedule a No-Obligation HVAC Assessment.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594360" y="2331720"/>
            <a:ext cx="4251960" cy="49377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5D66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Could your building handle a heating or cooling failure this week?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5303520" y="1344168"/>
            <a:ext cx="6291072" cy="3602736"/>
          </a:xfrm>
          <a:prstGeom prst="rect">
            <a:avLst/>
          </a:prstGeom>
          <a:solidFill>
            <a:srgbClr val="F4F7F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10" name="Image 0" descr="/mnt/data/a_wide_realistic_industrial_engineering_interior.png">    </p:cNvPr>
          <p:cNvPicPr>
            <a:picLocks noChangeAspect="1"/>
          </p:cNvPicPr>
          <p:nvPr/>
        </p:nvPicPr>
        <p:blipFill>
          <a:blip r:embed="rId1"/>
          <a:srcRect l="15" r="15" t="0" b="0"/>
          <a:stretch/>
        </p:blipFill>
        <p:spPr>
          <a:xfrm>
            <a:off x="5358384" y="1399032"/>
            <a:ext cx="6172200" cy="347472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5358384" y="4983480"/>
            <a:ext cx="6172200" cy="457200"/>
          </a:xfrm>
          <a:prstGeom prst="rect">
            <a:avLst/>
          </a:prstGeom>
          <a:solidFill>
            <a:srgbClr val="06194A"/>
          </a:solidFill>
          <a:ln w="12700">
            <a:solidFill>
              <a:srgbClr val="06194A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5541264" y="5111496"/>
            <a:ext cx="5806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</a:rPr>
              <a:t>Comfort  •  Efficiency  •  Uptime</a:t>
            </a:r>
            <a:endParaRPr lang="en-US" sz="950" dirty="0"/>
          </a:p>
        </p:txBody>
      </p:sp>
      <p:sp>
        <p:nvSpPr>
          <p:cNvPr id="13" name="Shape 10"/>
          <p:cNvSpPr/>
          <p:nvPr/>
        </p:nvSpPr>
        <p:spPr>
          <a:xfrm>
            <a:off x="502920" y="6473952"/>
            <a:ext cx="11173968" cy="0"/>
          </a:xfrm>
          <a:prstGeom prst="line">
            <a:avLst/>
          </a:prstGeom>
          <a:noFill/>
          <a:ln w="12700">
            <a:solidFill>
              <a:srgbClr val="D5DBE5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530352" y="6547104"/>
            <a:ext cx="10149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D6675"/>
                </a:solidFill>
              </a:rPr>
              <a:t>Company Name  |  000-000-0000  |  info@company.com  |  www.company.com</a:t>
            </a:r>
            <a:endParaRPr lang="en-US" sz="850" dirty="0"/>
          </a:p>
        </p:txBody>
      </p:sp>
      <p:sp>
        <p:nvSpPr>
          <p:cNvPr id="15" name="Text 12"/>
          <p:cNvSpPr/>
          <p:nvPr/>
        </p:nvSpPr>
        <p:spPr>
          <a:xfrm>
            <a:off x="11475720" y="6528816"/>
            <a:ext cx="182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D6675"/>
                </a:solidFill>
              </a:rPr>
              <a:t>7</a:t>
            </a:r>
            <a:endParaRPr lang="en-US" sz="800" dirty="0"/>
          </a:p>
        </p:txBody>
      </p:sp>
      <p:sp>
        <p:nvSpPr>
          <p:cNvPr id="17" name="Text 13"/>
          <p:cNvSpPr/>
          <p:nvPr/>
        </p:nvSpPr>
        <p:spPr>
          <a:xfrm>
            <a:off x="640080" y="3246120"/>
            <a:ext cx="4206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6194A"/>
                </a:solidFill>
              </a:rPr>
              <a:t>Northern Climate HVAC Services</a:t>
            </a:r>
            <a:endParaRPr lang="en-US" sz="1600" dirty="0"/>
          </a:p>
        </p:txBody>
      </p:sp>
      <p:sp>
        <p:nvSpPr>
          <p:cNvPr id="18" name="Text 14"/>
          <p:cNvSpPr/>
          <p:nvPr/>
        </p:nvSpPr>
        <p:spPr>
          <a:xfrm>
            <a:off x="640080" y="3675888"/>
            <a:ext cx="2926080" cy="106070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11827"/>
                </a:solidFill>
              </a:rPr>
              <a:t>Contact Name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111827"/>
                </a:solidFill>
              </a:rPr>
              <a:t>000-000-0000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111827"/>
                </a:solidFill>
              </a:rPr>
              <a:t>info@company.com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111827"/>
                </a:solidFill>
              </a:rPr>
              <a:t>www.company.com</a:t>
            </a:r>
            <a:endParaRPr lang="en-US" sz="1300" dirty="0"/>
          </a:p>
        </p:txBody>
      </p:sp>
      <p:sp>
        <p:nvSpPr>
          <p:cNvPr id="19" name="Text 15"/>
          <p:cNvSpPr/>
          <p:nvPr/>
        </p:nvSpPr>
        <p:spPr>
          <a:xfrm>
            <a:off x="640080" y="5212080"/>
            <a:ext cx="4206240" cy="384048"/>
          </a:xfrm>
          <a:prstGeom prst="rect">
            <a:avLst/>
          </a:prstGeom>
          <a:solidFill>
            <a:srgbClr val="F2C316"/>
          </a:solidFill>
          <a:ln/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6194A"/>
                </a:solidFill>
              </a:rPr>
              <a:t>SCHEDULE A NO-OBLIGATION ASSESSMENT  →</a:t>
            </a:r>
            <a:endParaRPr lang="en-US" sz="1400" dirty="0"/>
          </a:p>
        </p:txBody>
      </p:sp>
      <p:sp>
        <p:nvSpPr>
          <p:cNvPr id="20" name="Text 16"/>
          <p:cNvSpPr/>
          <p:nvPr/>
        </p:nvSpPr>
        <p:spPr>
          <a:xfrm>
            <a:off x="640080" y="5870448"/>
            <a:ext cx="4206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50" b="1" dirty="0">
                <a:solidFill>
                  <a:srgbClr val="5D6675"/>
                </a:solidFill>
              </a:rPr>
              <a:t>SERVICE  -  MAINTENANCE  -  RETROFITS  -  CONTROLS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OpenAI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Commercial HVAC Business Presentation</dc:title>
  <dc:subject>HVAC business presentation based on Aqueduct layout</dc:subject>
  <dc:creator>OpenAI</dc:creator>
  <cp:lastModifiedBy>OpenAI</cp:lastModifiedBy>
  <cp:revision>1</cp:revision>
  <dcterms:created xsi:type="dcterms:W3CDTF">2026-09-05T14:14:10Z</dcterms:created>
  <dcterms:modified xsi:type="dcterms:W3CDTF">2026-09-05T14:14:10Z</dcterms:modified>
</cp:coreProperties>
</file>